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9" autoAdjust="0"/>
    <p:restoredTop sz="91622" autoAdjust="0"/>
  </p:normalViewPr>
  <p:slideViewPr>
    <p:cSldViewPr snapToGrid="0">
      <p:cViewPr varScale="1">
        <p:scale>
          <a:sx n="45" d="100"/>
          <a:sy n="45" d="100"/>
        </p:scale>
        <p:origin x="39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B93471-CCCA-4BE2-96DE-BC65B10CAD07}" type="datetimeFigureOut">
              <a:rPr lang="ro-RO" smtClean="0"/>
              <a:t>20.03.2018</a:t>
            </a:fld>
            <a:endParaRPr lang="ro-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D665C1-9B3C-4F7E-8E04-BE43370AED45}" type="slidenum">
              <a:rPr lang="ro-RO" smtClean="0"/>
              <a:t>‹#›</a:t>
            </a:fld>
            <a:endParaRPr lang="ro-RO"/>
          </a:p>
        </p:txBody>
      </p:sp>
    </p:spTree>
    <p:extLst>
      <p:ext uri="{BB962C8B-B14F-4D97-AF65-F5344CB8AC3E}">
        <p14:creationId xmlns:p14="http://schemas.microsoft.com/office/powerpoint/2010/main" val="253572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dirty="0"/>
              <a:t>          Ljubljana generează aproximativ 25% din PIB-ul Sloveniei. În 2003, nivelul populației active era la 62%; 64% lucrau în sectorul privat și 36% în sectorul public. În ianuarie 2007, nivelul șomajului era la 6.5% (scăzut de la 7.7% în anul precedent) scăzut în comparație cu nivelul național de 8.7%.[9]</a:t>
            </a:r>
          </a:p>
          <a:p>
            <a:endParaRPr lang="ro-RO" dirty="0"/>
          </a:p>
          <a:p>
            <a:r>
              <a:rPr lang="ro-RO" dirty="0"/>
              <a:t>Industria rămâne principalul angajator din oraș, notabil industria farmaceutică, petrochimică și alimentară. Alte domenii importante sunt cel bancar, finanțele, transportul, construcțiile, comerțul, serviciile și turismul. Sectorul public angajează în domeniile educației, culturii, medicinei și administrației locale.</a:t>
            </a:r>
          </a:p>
          <a:p>
            <a:endParaRPr lang="ro-RO" dirty="0"/>
          </a:p>
          <a:p>
            <a:r>
              <a:rPr lang="ro-RO" dirty="0"/>
              <a:t>Bursa din Ljubljana (slovenă Ljubljanska borza), cumpărată în 2008 de Bursa Vieneză,[10] se ocupă cu marile companii slovene. Unele au sediul în zona capitalei: de exemplu, rețeaua de magazine Mercator, compania petrolieră Petrol d.d. și compania de comunicații Telekom Slovenije.[11] Peste 15,000 de companii operează în oraș, cele mai multe în sectorul terțiar.[12]</a:t>
            </a:r>
          </a:p>
        </p:txBody>
      </p:sp>
      <p:sp>
        <p:nvSpPr>
          <p:cNvPr id="4" name="Slide Number Placeholder 3"/>
          <p:cNvSpPr>
            <a:spLocks noGrp="1"/>
          </p:cNvSpPr>
          <p:nvPr>
            <p:ph type="sldNum" sz="quarter" idx="10"/>
          </p:nvPr>
        </p:nvSpPr>
        <p:spPr/>
        <p:txBody>
          <a:bodyPr/>
          <a:lstStyle/>
          <a:p>
            <a:fld id="{C4D665C1-9B3C-4F7E-8E04-BE43370AED45}" type="slidenum">
              <a:rPr lang="ro-RO" smtClean="0"/>
              <a:t>4</a:t>
            </a:fld>
            <a:endParaRPr lang="ro-RO"/>
          </a:p>
        </p:txBody>
      </p:sp>
    </p:spTree>
    <p:extLst>
      <p:ext uri="{BB962C8B-B14F-4D97-AF65-F5344CB8AC3E}">
        <p14:creationId xmlns:p14="http://schemas.microsoft.com/office/powerpoint/2010/main" val="4039436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dirty="0"/>
              <a:t>Academia Industriosului (Academia operosorum Labacensis) s-a deschis în 1693; a fost închisă în 1801, dar a fost un precursor pentru Academia Slovenă de Științe și Arte, fondată în 1938. Astăzi, studenții formează o șeptime din populația Lublianei, dând orașului un caracter tineresc.[13] Universitatea din Ljubljana, cea mai importantă universitate din Slovenia și singura universitate din Ljubljana, a fost fondată în 1919. În 2008, avea 22 de facultăți, trei academii și un colegiu. Acestea oferă cursuri în limba slovenă în (printre altele) medicină, științe aplicate, arte, drept și administrație.[14] Universitatea are aproape 64,000 de studenți și 4,000 de profesori și personal educativ.</a:t>
            </a:r>
          </a:p>
          <a:p>
            <a:endParaRPr lang="ro-RO" dirty="0"/>
          </a:p>
          <a:p>
            <a:r>
              <a:rPr lang="ro-RO" dirty="0"/>
              <a:t>În 2004, biblioteca națională și biblioteca universității aveau 1,169,090 de cărți în total. În 2006, cele 55 de școli primare aveau 20,802 elevi și cele 32 de licee aveau 25,797.</a:t>
            </a:r>
          </a:p>
        </p:txBody>
      </p:sp>
      <p:sp>
        <p:nvSpPr>
          <p:cNvPr id="4" name="Slide Number Placeholder 3"/>
          <p:cNvSpPr>
            <a:spLocks noGrp="1"/>
          </p:cNvSpPr>
          <p:nvPr>
            <p:ph type="sldNum" sz="quarter" idx="10"/>
          </p:nvPr>
        </p:nvSpPr>
        <p:spPr/>
        <p:txBody>
          <a:bodyPr/>
          <a:lstStyle/>
          <a:p>
            <a:fld id="{C4D665C1-9B3C-4F7E-8E04-BE43370AED45}" type="slidenum">
              <a:rPr lang="ro-RO" smtClean="0"/>
              <a:t>5</a:t>
            </a:fld>
            <a:endParaRPr lang="ro-RO"/>
          </a:p>
        </p:txBody>
      </p:sp>
    </p:spTree>
    <p:extLst>
      <p:ext uri="{BB962C8B-B14F-4D97-AF65-F5344CB8AC3E}">
        <p14:creationId xmlns:p14="http://schemas.microsoft.com/office/powerpoint/2010/main" val="1648763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dirty="0"/>
              <a:t>Istoricii au puncte de vedere diferite legate de originea denumirii orașului. Unii cred că provine din numele vechiului oraș slav "Laburus".[3] Alții cred că provine din latinul "Aluviana" după ce orașul a fost inundat, fapt care se leagă și de înțelesul numelui german, cuvântul "Laubach" însemnând "mlaștină". O ipoteză romantică susține faptul că numele provine din cuvântul slavon Luba ("iubit").[3] Numele german al orașului este Laibach, folosit oficial până în 1918.</a:t>
            </a:r>
          </a:p>
          <a:p>
            <a:endParaRPr lang="ro-RO" dirty="0"/>
          </a:p>
          <a:p>
            <a:r>
              <a:rPr lang="ro-RO" dirty="0"/>
              <a:t>Conform legendei grecești, eroul Iason și argonauții săi, după ce au gâsit lâna de aur în Colchis, au luat-o spre nord navigând pe Dunăre, în loc să se întoarcă spre Marea Egee.[4] Navigând în sus, se spune că au mers spre râul Sava și apoi la izvorul râului Lublianica. Au debarcat, pentru a-și căra barca la Marea Adriatică, înspre vest, pentru a ajunge înapoi acasă.[4] Între orașele Vrhnika și Ljubljana, argonauții au găsit un lac înconjurat de o mlaștină. Acolo se spune că Iason a învins un monstru. Acel monstru era dragonul care astăzi este prezent pe stema și steagul orașului.[4] Mai mulți dragoni înnaripați decorează Podul Dragonului (slovenă Zmajski most), de multe ori considerat cel mai frumos pod produs de Secesiunea vieneză.[5]</a:t>
            </a:r>
          </a:p>
        </p:txBody>
      </p:sp>
      <p:sp>
        <p:nvSpPr>
          <p:cNvPr id="4" name="Slide Number Placeholder 3"/>
          <p:cNvSpPr>
            <a:spLocks noGrp="1"/>
          </p:cNvSpPr>
          <p:nvPr>
            <p:ph type="sldNum" sz="quarter" idx="10"/>
          </p:nvPr>
        </p:nvSpPr>
        <p:spPr/>
        <p:txBody>
          <a:bodyPr/>
          <a:lstStyle/>
          <a:p>
            <a:fld id="{C4D665C1-9B3C-4F7E-8E04-BE43370AED45}" type="slidenum">
              <a:rPr lang="ro-RO" smtClean="0"/>
              <a:t>6</a:t>
            </a:fld>
            <a:endParaRPr lang="ro-RO"/>
          </a:p>
        </p:txBody>
      </p:sp>
    </p:spTree>
    <p:extLst>
      <p:ext uri="{BB962C8B-B14F-4D97-AF65-F5344CB8AC3E}">
        <p14:creationId xmlns:p14="http://schemas.microsoft.com/office/powerpoint/2010/main" val="2973086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1466031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9576E73-4301-42EF-804D-972E074C5331}" type="datetimeFigureOut">
              <a:rPr lang="ro-RO" smtClean="0"/>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710814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931524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64992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30709035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4"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36225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4"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125732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1939363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3949566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1765821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164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576E73-4301-42EF-804D-972E074C5331}" type="datetimeFigureOut">
              <a:rPr lang="ro-RO" smtClean="0"/>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1788910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576E73-4301-42EF-804D-972E074C5331}" type="datetimeFigureOut">
              <a:rPr lang="ro-RO" smtClean="0"/>
              <a:t>20.03.2018</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383684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3"/>
          <p:cNvSpPr>
            <a:spLocks noGrp="1"/>
          </p:cNvSpPr>
          <p:nvPr>
            <p:ph type="ftr" sz="quarter" idx="11"/>
          </p:nvPr>
        </p:nvSpPr>
        <p:spPr/>
        <p:txBody>
          <a:bodyPr/>
          <a:lstStyle/>
          <a:p>
            <a:endParaRPr lang="ro-RO"/>
          </a:p>
        </p:txBody>
      </p:sp>
      <p:sp>
        <p:nvSpPr>
          <p:cNvPr id="6" name="Slide Number Placeholder 4"/>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2767216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2"/>
          <p:cNvSpPr>
            <a:spLocks noGrp="1"/>
          </p:cNvSpPr>
          <p:nvPr>
            <p:ph type="ftr" sz="quarter" idx="11"/>
          </p:nvPr>
        </p:nvSpPr>
        <p:spPr/>
        <p:txBody>
          <a:bodyPr/>
          <a:lstStyle/>
          <a:p>
            <a:endParaRPr lang="ro-RO"/>
          </a:p>
        </p:txBody>
      </p:sp>
      <p:sp>
        <p:nvSpPr>
          <p:cNvPr id="6" name="Slide Number Placeholder 3"/>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1205351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F9576E73-4301-42EF-804D-972E074C5331}" type="datetimeFigureOut">
              <a:rPr lang="ro-RO" smtClean="0"/>
              <a:t>20.03.2018</a:t>
            </a:fld>
            <a:endParaRPr lang="ro-RO"/>
          </a:p>
        </p:txBody>
      </p:sp>
      <p:sp>
        <p:nvSpPr>
          <p:cNvPr id="5" name="Footer Placeholder 5"/>
          <p:cNvSpPr>
            <a:spLocks noGrp="1"/>
          </p:cNvSpPr>
          <p:nvPr>
            <p:ph type="ftr" sz="quarter" idx="11"/>
          </p:nvPr>
        </p:nvSpPr>
        <p:spPr/>
        <p:txBody>
          <a:bodyPr/>
          <a:lstStyle/>
          <a:p>
            <a:endParaRPr lang="ro-RO"/>
          </a:p>
        </p:txBody>
      </p:sp>
      <p:sp>
        <p:nvSpPr>
          <p:cNvPr id="6" name="Slide Number Placeholder 6"/>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64084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9576E73-4301-42EF-804D-972E074C5331}" type="datetimeFigureOut">
              <a:rPr lang="ro-RO" smtClean="0"/>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11C9DCAF-E7F9-476E-8EED-FC74AB155B24}" type="slidenum">
              <a:rPr lang="ro-RO" smtClean="0"/>
              <a:t>‹#›</a:t>
            </a:fld>
            <a:endParaRPr lang="ro-RO"/>
          </a:p>
        </p:txBody>
      </p:sp>
    </p:spTree>
    <p:extLst>
      <p:ext uri="{BB962C8B-B14F-4D97-AF65-F5344CB8AC3E}">
        <p14:creationId xmlns:p14="http://schemas.microsoft.com/office/powerpoint/2010/main" val="3732655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9576E73-4301-42EF-804D-972E074C5331}" type="datetimeFigureOut">
              <a:rPr lang="ro-RO" smtClean="0"/>
              <a:t>20.03.2018</a:t>
            </a:fld>
            <a:endParaRPr lang="ro-RO"/>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o-RO"/>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1C9DCAF-E7F9-476E-8EED-FC74AB155B24}" type="slidenum">
              <a:rPr lang="ro-RO" smtClean="0"/>
              <a:t>‹#›</a:t>
            </a:fld>
            <a:endParaRPr lang="ro-RO"/>
          </a:p>
        </p:txBody>
      </p:sp>
    </p:spTree>
    <p:extLst>
      <p:ext uri="{BB962C8B-B14F-4D97-AF65-F5344CB8AC3E}">
        <p14:creationId xmlns:p14="http://schemas.microsoft.com/office/powerpoint/2010/main" val="51560365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DD021-DB8C-453E-8DCB-D88D91B6301B}"/>
              </a:ext>
            </a:extLst>
          </p:cNvPr>
          <p:cNvSpPr>
            <a:spLocks noGrp="1"/>
          </p:cNvSpPr>
          <p:nvPr>
            <p:ph type="ctrTitle"/>
          </p:nvPr>
        </p:nvSpPr>
        <p:spPr/>
        <p:txBody>
          <a:bodyPr/>
          <a:lstStyle/>
          <a:p>
            <a:r>
              <a:rPr lang="hu-HU" dirty="0"/>
              <a:t>Ljubljana </a:t>
            </a:r>
            <a:endParaRPr lang="ro-RO" dirty="0"/>
          </a:p>
        </p:txBody>
      </p:sp>
      <p:sp>
        <p:nvSpPr>
          <p:cNvPr id="3" name="Subtitle 2">
            <a:extLst>
              <a:ext uri="{FF2B5EF4-FFF2-40B4-BE49-F238E27FC236}">
                <a16:creationId xmlns:a16="http://schemas.microsoft.com/office/drawing/2014/main" id="{50EC700B-5E09-44A0-BA2E-83277E99E0A0}"/>
              </a:ext>
            </a:extLst>
          </p:cNvPr>
          <p:cNvSpPr>
            <a:spLocks noGrp="1"/>
          </p:cNvSpPr>
          <p:nvPr>
            <p:ph type="subTitle" idx="1"/>
          </p:nvPr>
        </p:nvSpPr>
        <p:spPr/>
        <p:txBody>
          <a:bodyPr/>
          <a:lstStyle/>
          <a:p>
            <a:endParaRPr lang="ro-RO" dirty="0"/>
          </a:p>
        </p:txBody>
      </p:sp>
    </p:spTree>
    <p:extLst>
      <p:ext uri="{BB962C8B-B14F-4D97-AF65-F5344CB8AC3E}">
        <p14:creationId xmlns:p14="http://schemas.microsoft.com/office/powerpoint/2010/main" val="3016367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5F998-AA62-4F99-B73F-82D6148D031E}"/>
              </a:ext>
            </a:extLst>
          </p:cNvPr>
          <p:cNvSpPr>
            <a:spLocks noGrp="1"/>
          </p:cNvSpPr>
          <p:nvPr>
            <p:ph type="title"/>
          </p:nvPr>
        </p:nvSpPr>
        <p:spPr/>
        <p:txBody>
          <a:bodyPr/>
          <a:lstStyle/>
          <a:p>
            <a:r>
              <a:rPr lang="ro-RO" dirty="0"/>
              <a:t>DEMOGRAFIA</a:t>
            </a:r>
          </a:p>
        </p:txBody>
      </p:sp>
      <p:sp>
        <p:nvSpPr>
          <p:cNvPr id="5" name="Picture Placeholder 4">
            <a:extLst>
              <a:ext uri="{FF2B5EF4-FFF2-40B4-BE49-F238E27FC236}">
                <a16:creationId xmlns:a16="http://schemas.microsoft.com/office/drawing/2014/main" id="{9ED73D00-2A13-4726-B50F-D15F6EA8C51C}"/>
              </a:ext>
            </a:extLst>
          </p:cNvPr>
          <p:cNvSpPr>
            <a:spLocks noGrp="1"/>
          </p:cNvSpPr>
          <p:nvPr>
            <p:ph type="pic" idx="1"/>
          </p:nvPr>
        </p:nvSpPr>
        <p:spPr/>
      </p:sp>
      <p:sp>
        <p:nvSpPr>
          <p:cNvPr id="3" name="Content Placeholder 2">
            <a:extLst>
              <a:ext uri="{FF2B5EF4-FFF2-40B4-BE49-F238E27FC236}">
                <a16:creationId xmlns:a16="http://schemas.microsoft.com/office/drawing/2014/main" id="{FCB6F330-25F7-46B3-8A39-98E70D6796C9}"/>
              </a:ext>
            </a:extLst>
          </p:cNvPr>
          <p:cNvSpPr>
            <a:spLocks noGrp="1"/>
          </p:cNvSpPr>
          <p:nvPr>
            <p:ph type="body" sz="half" idx="2"/>
          </p:nvPr>
        </p:nvSpPr>
        <p:spPr/>
        <p:txBody>
          <a:bodyPr/>
          <a:lstStyle/>
          <a:p>
            <a:r>
              <a:rPr lang="ro-RO" dirty="0"/>
              <a:t>Ljubljana avea in 1869 sub 27, 000 de locuitori</a:t>
            </a:r>
          </a:p>
          <a:p>
            <a:r>
              <a:rPr lang="ro-RO" dirty="0"/>
              <a:t>La mijlocul anilor 1930, numărul locuitorilor a crescut până la 80,000 de lociuitori</a:t>
            </a:r>
          </a:p>
          <a:p>
            <a:r>
              <a:rPr lang="ro-RO"/>
              <a:t>Înainte de 1996 populația depășea 320,000</a:t>
            </a:r>
            <a:endParaRPr lang="ro-RO" dirty="0"/>
          </a:p>
        </p:txBody>
      </p:sp>
      <p:pic>
        <p:nvPicPr>
          <p:cNvPr id="4" name="Picture 3">
            <a:extLst>
              <a:ext uri="{FF2B5EF4-FFF2-40B4-BE49-F238E27FC236}">
                <a16:creationId xmlns:a16="http://schemas.microsoft.com/office/drawing/2014/main" id="{159D9ACA-D40E-41E1-A0EC-D8D6D4C7687C}"/>
              </a:ext>
            </a:extLst>
          </p:cNvPr>
          <p:cNvPicPr>
            <a:picLocks noChangeAspect="1"/>
          </p:cNvPicPr>
          <p:nvPr/>
        </p:nvPicPr>
        <p:blipFill>
          <a:blip r:embed="rId2"/>
          <a:stretch>
            <a:fillRect/>
          </a:stretch>
        </p:blipFill>
        <p:spPr>
          <a:xfrm>
            <a:off x="5969292" y="1051560"/>
            <a:ext cx="5306098" cy="5175504"/>
          </a:xfrm>
          <a:prstGeom prst="rect">
            <a:avLst/>
          </a:prstGeom>
        </p:spPr>
      </p:pic>
    </p:spTree>
    <p:extLst>
      <p:ext uri="{BB962C8B-B14F-4D97-AF65-F5344CB8AC3E}">
        <p14:creationId xmlns:p14="http://schemas.microsoft.com/office/powerpoint/2010/main" val="221637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6DFE73-958C-465B-898E-8219DEE0BFAA}"/>
              </a:ext>
            </a:extLst>
          </p:cNvPr>
          <p:cNvSpPr>
            <a:spLocks noGrp="1"/>
          </p:cNvSpPr>
          <p:nvPr>
            <p:ph type="title"/>
          </p:nvPr>
        </p:nvSpPr>
        <p:spPr/>
        <p:txBody>
          <a:bodyPr/>
          <a:lstStyle/>
          <a:p>
            <a:r>
              <a:rPr lang="ro-RO" dirty="0"/>
              <a:t>Evoluția demografică</a:t>
            </a:r>
          </a:p>
        </p:txBody>
      </p:sp>
      <p:sp>
        <p:nvSpPr>
          <p:cNvPr id="7" name="Text Placeholder 6">
            <a:extLst>
              <a:ext uri="{FF2B5EF4-FFF2-40B4-BE49-F238E27FC236}">
                <a16:creationId xmlns:a16="http://schemas.microsoft.com/office/drawing/2014/main" id="{C912B9CC-7706-4A89-BD6C-F9FA8A651264}"/>
              </a:ext>
            </a:extLst>
          </p:cNvPr>
          <p:cNvSpPr>
            <a:spLocks noGrp="1"/>
          </p:cNvSpPr>
          <p:nvPr>
            <p:ph type="body" idx="1"/>
          </p:nvPr>
        </p:nvSpPr>
        <p:spPr/>
        <p:txBody>
          <a:bodyPr/>
          <a:lstStyle/>
          <a:p>
            <a:endParaRPr lang="ro-RO" dirty="0"/>
          </a:p>
        </p:txBody>
      </p:sp>
      <p:sp>
        <p:nvSpPr>
          <p:cNvPr id="6" name="Content Placeholder 5">
            <a:extLst>
              <a:ext uri="{FF2B5EF4-FFF2-40B4-BE49-F238E27FC236}">
                <a16:creationId xmlns:a16="http://schemas.microsoft.com/office/drawing/2014/main" id="{95311ADC-810B-4AD2-BED8-4F979297AF0A}"/>
              </a:ext>
            </a:extLst>
          </p:cNvPr>
          <p:cNvSpPr>
            <a:spLocks noGrp="1"/>
          </p:cNvSpPr>
          <p:nvPr>
            <p:ph sz="half" idx="2"/>
          </p:nvPr>
        </p:nvSpPr>
        <p:spPr/>
        <p:txBody>
          <a:bodyPr/>
          <a:lstStyle/>
          <a:p>
            <a:r>
              <a:rPr lang="ro-RO" dirty="0"/>
              <a:t>1869- 26,879</a:t>
            </a:r>
          </a:p>
          <a:p>
            <a:r>
              <a:rPr lang="ro-RO" dirty="0"/>
              <a:t>1880- 32,265</a:t>
            </a:r>
          </a:p>
          <a:p>
            <a:r>
              <a:rPr lang="ro-RO" dirty="0"/>
              <a:t>1890- 36,878</a:t>
            </a:r>
          </a:p>
          <a:p>
            <a:r>
              <a:rPr lang="ro-RO" dirty="0"/>
              <a:t>1900- 45,017</a:t>
            </a:r>
          </a:p>
          <a:p>
            <a:r>
              <a:rPr lang="ro-RO" dirty="0"/>
              <a:t>1910- 56,844</a:t>
            </a:r>
          </a:p>
          <a:p>
            <a:r>
              <a:rPr lang="ro-RO" dirty="0"/>
              <a:t>1931- 79,391</a:t>
            </a:r>
          </a:p>
          <a:p>
            <a:r>
              <a:rPr lang="ro-RO" dirty="0"/>
              <a:t>1935- 85,000</a:t>
            </a:r>
          </a:p>
        </p:txBody>
      </p:sp>
      <p:sp>
        <p:nvSpPr>
          <p:cNvPr id="8" name="Text Placeholder 7">
            <a:extLst>
              <a:ext uri="{FF2B5EF4-FFF2-40B4-BE49-F238E27FC236}">
                <a16:creationId xmlns:a16="http://schemas.microsoft.com/office/drawing/2014/main" id="{4671F4F9-93E8-4560-935A-542EC208CF96}"/>
              </a:ext>
            </a:extLst>
          </p:cNvPr>
          <p:cNvSpPr>
            <a:spLocks noGrp="1"/>
          </p:cNvSpPr>
          <p:nvPr>
            <p:ph type="body" sz="quarter" idx="3"/>
          </p:nvPr>
        </p:nvSpPr>
        <p:spPr/>
        <p:txBody>
          <a:bodyPr/>
          <a:lstStyle/>
          <a:p>
            <a:endParaRPr lang="ro-RO" dirty="0"/>
          </a:p>
        </p:txBody>
      </p:sp>
      <p:sp>
        <p:nvSpPr>
          <p:cNvPr id="9" name="Content Placeholder 8">
            <a:extLst>
              <a:ext uri="{FF2B5EF4-FFF2-40B4-BE49-F238E27FC236}">
                <a16:creationId xmlns:a16="http://schemas.microsoft.com/office/drawing/2014/main" id="{8BD5C593-4CCA-4F10-BFF5-389740F58148}"/>
              </a:ext>
            </a:extLst>
          </p:cNvPr>
          <p:cNvSpPr>
            <a:spLocks noGrp="1"/>
          </p:cNvSpPr>
          <p:nvPr>
            <p:ph sz="quarter" idx="4"/>
          </p:nvPr>
        </p:nvSpPr>
        <p:spPr/>
        <p:txBody>
          <a:bodyPr/>
          <a:lstStyle/>
          <a:p>
            <a:r>
              <a:rPr lang="ro-RO" dirty="0"/>
              <a:t>1948- 98,914</a:t>
            </a:r>
          </a:p>
          <a:p>
            <a:r>
              <a:rPr lang="ro-RO" dirty="0"/>
              <a:t>1953- 113,666</a:t>
            </a:r>
          </a:p>
          <a:p>
            <a:r>
              <a:rPr lang="ro-RO" dirty="0"/>
              <a:t>1961- 135,806</a:t>
            </a:r>
          </a:p>
          <a:p>
            <a:r>
              <a:rPr lang="ro-RO" dirty="0"/>
              <a:t>1966- 154,690</a:t>
            </a:r>
          </a:p>
          <a:p>
            <a:r>
              <a:rPr lang="ro-RO" dirty="0"/>
              <a:t>1970- 180,714</a:t>
            </a:r>
          </a:p>
          <a:p>
            <a:r>
              <a:rPr lang="ro-RO" dirty="0"/>
              <a:t>1980- 265,000</a:t>
            </a:r>
          </a:p>
          <a:p>
            <a:r>
              <a:rPr lang="ro-RO" dirty="0"/>
              <a:t>2001- 270,032</a:t>
            </a:r>
          </a:p>
        </p:txBody>
      </p:sp>
    </p:spTree>
    <p:extLst>
      <p:ext uri="{BB962C8B-B14F-4D97-AF65-F5344CB8AC3E}">
        <p14:creationId xmlns:p14="http://schemas.microsoft.com/office/powerpoint/2010/main" val="3266843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D1453-E448-4CA4-A13A-19B1D2E3E6A5}"/>
              </a:ext>
            </a:extLst>
          </p:cNvPr>
          <p:cNvSpPr>
            <a:spLocks noGrp="1"/>
          </p:cNvSpPr>
          <p:nvPr>
            <p:ph type="title"/>
          </p:nvPr>
        </p:nvSpPr>
        <p:spPr/>
        <p:txBody>
          <a:bodyPr/>
          <a:lstStyle/>
          <a:p>
            <a:r>
              <a:rPr lang="en-AU" dirty="0" err="1"/>
              <a:t>Economie</a:t>
            </a:r>
            <a:endParaRPr lang="ro-RO" dirty="0"/>
          </a:p>
        </p:txBody>
      </p:sp>
      <p:sp>
        <p:nvSpPr>
          <p:cNvPr id="3" name="Content Placeholder 2">
            <a:extLst>
              <a:ext uri="{FF2B5EF4-FFF2-40B4-BE49-F238E27FC236}">
                <a16:creationId xmlns:a16="http://schemas.microsoft.com/office/drawing/2014/main" id="{54F67A31-EFEF-4D7A-A7FA-3BDE6C180629}"/>
              </a:ext>
            </a:extLst>
          </p:cNvPr>
          <p:cNvSpPr>
            <a:spLocks noGrp="1"/>
          </p:cNvSpPr>
          <p:nvPr>
            <p:ph idx="1"/>
          </p:nvPr>
        </p:nvSpPr>
        <p:spPr/>
        <p:txBody>
          <a:bodyPr/>
          <a:lstStyle/>
          <a:p>
            <a:r>
              <a:rPr lang="ro-RO" dirty="0"/>
              <a:t>Nivelul populației active în anul 2003 era la 62%</a:t>
            </a:r>
            <a:r>
              <a:rPr lang="en-AU" dirty="0"/>
              <a:t> ; </a:t>
            </a:r>
            <a:r>
              <a:rPr lang="ro-RO" dirty="0"/>
              <a:t>64% lucrau în privat și 36% în sectorul public. </a:t>
            </a:r>
          </a:p>
          <a:p>
            <a:r>
              <a:rPr lang="ro-RO" dirty="0"/>
              <a:t>Nivelul șomajului în 2007 era la 6.5% . </a:t>
            </a:r>
          </a:p>
          <a:p>
            <a:r>
              <a:rPr lang="ro-RO" dirty="0"/>
              <a:t>Industria farmaceutică , petrochimică și alimentară.</a:t>
            </a:r>
          </a:p>
          <a:p>
            <a:endParaRPr lang="ro-RO" dirty="0"/>
          </a:p>
        </p:txBody>
      </p:sp>
    </p:spTree>
    <p:extLst>
      <p:ext uri="{BB962C8B-B14F-4D97-AF65-F5344CB8AC3E}">
        <p14:creationId xmlns:p14="http://schemas.microsoft.com/office/powerpoint/2010/main" val="4011537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9A550-02E5-4BE1-A23D-0A7A7636BB29}"/>
              </a:ext>
            </a:extLst>
          </p:cNvPr>
          <p:cNvSpPr>
            <a:spLocks noGrp="1"/>
          </p:cNvSpPr>
          <p:nvPr>
            <p:ph type="title"/>
          </p:nvPr>
        </p:nvSpPr>
        <p:spPr/>
        <p:txBody>
          <a:bodyPr/>
          <a:lstStyle/>
          <a:p>
            <a:r>
              <a:rPr lang="ro-RO" dirty="0"/>
              <a:t>Educație</a:t>
            </a:r>
            <a:br>
              <a:rPr lang="ro-RO" dirty="0"/>
            </a:br>
            <a:endParaRPr lang="ro-RO" dirty="0"/>
          </a:p>
        </p:txBody>
      </p:sp>
      <p:sp>
        <p:nvSpPr>
          <p:cNvPr id="3" name="Content Placeholder 2">
            <a:extLst>
              <a:ext uri="{FF2B5EF4-FFF2-40B4-BE49-F238E27FC236}">
                <a16:creationId xmlns:a16="http://schemas.microsoft.com/office/drawing/2014/main" id="{F7B55D5D-68F2-4FC2-A653-AD549064E37E}"/>
              </a:ext>
            </a:extLst>
          </p:cNvPr>
          <p:cNvSpPr>
            <a:spLocks noGrp="1"/>
          </p:cNvSpPr>
          <p:nvPr>
            <p:ph sz="half" idx="1"/>
          </p:nvPr>
        </p:nvSpPr>
        <p:spPr/>
        <p:txBody>
          <a:bodyPr/>
          <a:lstStyle/>
          <a:p>
            <a:r>
              <a:rPr lang="ro-RO" dirty="0"/>
              <a:t>În anul 1693 s-a deschis Academia Industriosului, care s-a închis în anul 1801.</a:t>
            </a:r>
          </a:p>
          <a:p>
            <a:r>
              <a:rPr lang="ro-RO" dirty="0"/>
              <a:t>În zilele de astăzi , studenții reprezintă o șeptime din populația Ljubljanei.</a:t>
            </a:r>
          </a:p>
          <a:p>
            <a:r>
              <a:rPr lang="ro-RO" dirty="0"/>
              <a:t>În Ljubljana se găsește cea mai importantă Universitate din Slovenia.</a:t>
            </a:r>
          </a:p>
          <a:p>
            <a:pPr marL="0" indent="0">
              <a:buNone/>
            </a:pPr>
            <a:r>
              <a:rPr lang="ro-RO" dirty="0"/>
              <a:t> </a:t>
            </a:r>
          </a:p>
        </p:txBody>
      </p:sp>
      <p:pic>
        <p:nvPicPr>
          <p:cNvPr id="7" name="Content Placeholder 6">
            <a:extLst>
              <a:ext uri="{FF2B5EF4-FFF2-40B4-BE49-F238E27FC236}">
                <a16:creationId xmlns:a16="http://schemas.microsoft.com/office/drawing/2014/main" id="{6D6574B8-91B5-4C8D-8096-52B59204EF12}"/>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54675" y="2148840"/>
            <a:ext cx="5207242" cy="3473230"/>
          </a:xfrm>
        </p:spPr>
      </p:pic>
    </p:spTree>
    <p:extLst>
      <p:ext uri="{BB962C8B-B14F-4D97-AF65-F5344CB8AC3E}">
        <p14:creationId xmlns:p14="http://schemas.microsoft.com/office/powerpoint/2010/main" val="1236761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89A0BA-C7E1-4F8E-81AB-95385FEF1180}"/>
              </a:ext>
            </a:extLst>
          </p:cNvPr>
          <p:cNvSpPr>
            <a:spLocks noGrp="1"/>
          </p:cNvSpPr>
          <p:nvPr>
            <p:ph type="title"/>
          </p:nvPr>
        </p:nvSpPr>
        <p:spPr>
          <a:xfrm>
            <a:off x="1154952" y="1091247"/>
            <a:ext cx="3919967" cy="1804353"/>
          </a:xfrm>
        </p:spPr>
        <p:txBody>
          <a:bodyPr/>
          <a:lstStyle/>
          <a:p>
            <a:r>
              <a:rPr lang="ro-RO" sz="5400" dirty="0"/>
              <a:t>Etimologie</a:t>
            </a:r>
          </a:p>
        </p:txBody>
      </p:sp>
      <p:sp>
        <p:nvSpPr>
          <p:cNvPr id="6" name="Content Placeholder 5">
            <a:extLst>
              <a:ext uri="{FF2B5EF4-FFF2-40B4-BE49-F238E27FC236}">
                <a16:creationId xmlns:a16="http://schemas.microsoft.com/office/drawing/2014/main" id="{63F4604D-4450-4AEF-B41A-0FBC4F4FD057}"/>
              </a:ext>
            </a:extLst>
          </p:cNvPr>
          <p:cNvSpPr>
            <a:spLocks noGrp="1"/>
          </p:cNvSpPr>
          <p:nvPr>
            <p:ph idx="1"/>
          </p:nvPr>
        </p:nvSpPr>
        <p:spPr/>
        <p:txBody>
          <a:bodyPr/>
          <a:lstStyle/>
          <a:p>
            <a:r>
              <a:rPr lang="en-AU" dirty="0" err="1"/>
              <a:t>Unii</a:t>
            </a:r>
            <a:r>
              <a:rPr lang="en-AU" dirty="0"/>
              <a:t> spun c</a:t>
            </a:r>
            <a:r>
              <a:rPr lang="ro-RO" dirty="0"/>
              <a:t>ă denumirea orașului provine din limba slavă , din cuvântul </a:t>
            </a:r>
            <a:r>
              <a:rPr lang="en-AU" dirty="0"/>
              <a:t>“</a:t>
            </a:r>
            <a:r>
              <a:rPr lang="ro-RO" dirty="0"/>
              <a:t>Laburus</a:t>
            </a:r>
            <a:r>
              <a:rPr lang="en-AU" dirty="0"/>
              <a:t>” ; al</a:t>
            </a:r>
            <a:r>
              <a:rPr lang="ro-RO" dirty="0"/>
              <a:t>ții cred că vine de la cuvântul latin </a:t>
            </a:r>
            <a:r>
              <a:rPr lang="en-AU" dirty="0"/>
              <a:t>“</a:t>
            </a:r>
            <a:r>
              <a:rPr lang="en-AU" dirty="0" err="1"/>
              <a:t>Aluviana</a:t>
            </a:r>
            <a:r>
              <a:rPr lang="en-AU" dirty="0"/>
              <a:t>” , care se </a:t>
            </a:r>
            <a:r>
              <a:rPr lang="en-AU" dirty="0" err="1"/>
              <a:t>leag</a:t>
            </a:r>
            <a:r>
              <a:rPr lang="ro-RO" dirty="0"/>
              <a:t>ă și de înțeles după ce orașul a fost inundat și cuvăntul  german </a:t>
            </a:r>
            <a:r>
              <a:rPr lang="en-AU" dirty="0"/>
              <a:t>“Laubach” care </a:t>
            </a:r>
            <a:r>
              <a:rPr lang="ro-RO" dirty="0"/>
              <a:t>înseamnă </a:t>
            </a:r>
            <a:r>
              <a:rPr lang="en-AU" dirty="0"/>
              <a:t>“</a:t>
            </a:r>
            <a:r>
              <a:rPr lang="ro-RO" dirty="0"/>
              <a:t>mlaștină</a:t>
            </a:r>
            <a:r>
              <a:rPr lang="en-AU" dirty="0"/>
              <a:t>”</a:t>
            </a:r>
            <a:r>
              <a:rPr lang="ro-RO" dirty="0"/>
              <a:t>.</a:t>
            </a:r>
          </a:p>
          <a:p>
            <a:endParaRPr lang="ro-RO" dirty="0"/>
          </a:p>
        </p:txBody>
      </p:sp>
      <p:sp>
        <p:nvSpPr>
          <p:cNvPr id="8" name="Text Placeholder 7">
            <a:extLst>
              <a:ext uri="{FF2B5EF4-FFF2-40B4-BE49-F238E27FC236}">
                <a16:creationId xmlns:a16="http://schemas.microsoft.com/office/drawing/2014/main" id="{EBDAA557-5407-4234-A050-89E2DB23AB7E}"/>
              </a:ext>
            </a:extLst>
          </p:cNvPr>
          <p:cNvSpPr>
            <a:spLocks noGrp="1"/>
          </p:cNvSpPr>
          <p:nvPr>
            <p:ph type="body" sz="half" idx="2"/>
          </p:nvPr>
        </p:nvSpPr>
        <p:spPr/>
        <p:txBody>
          <a:bodyPr/>
          <a:lstStyle/>
          <a:p>
            <a:endParaRPr lang="ro-RO"/>
          </a:p>
        </p:txBody>
      </p:sp>
      <p:pic>
        <p:nvPicPr>
          <p:cNvPr id="7" name="Picture 6">
            <a:extLst>
              <a:ext uri="{FF2B5EF4-FFF2-40B4-BE49-F238E27FC236}">
                <a16:creationId xmlns:a16="http://schemas.microsoft.com/office/drawing/2014/main" id="{E9381DEF-036A-4D52-9759-D400797094A2}"/>
              </a:ext>
            </a:extLst>
          </p:cNvPr>
          <p:cNvPicPr>
            <a:picLocks noChangeAspect="1"/>
          </p:cNvPicPr>
          <p:nvPr/>
        </p:nvPicPr>
        <p:blipFill>
          <a:blip r:embed="rId3"/>
          <a:stretch>
            <a:fillRect/>
          </a:stretch>
        </p:blipFill>
        <p:spPr>
          <a:xfrm>
            <a:off x="0" y="2985965"/>
            <a:ext cx="5195997" cy="3390388"/>
          </a:xfrm>
          <a:prstGeom prst="rect">
            <a:avLst/>
          </a:prstGeom>
        </p:spPr>
      </p:pic>
    </p:spTree>
    <p:extLst>
      <p:ext uri="{BB962C8B-B14F-4D97-AF65-F5344CB8AC3E}">
        <p14:creationId xmlns:p14="http://schemas.microsoft.com/office/powerpoint/2010/main" val="1451701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7C9588-DA63-4200-BD31-244A928B98FC}"/>
              </a:ext>
            </a:extLst>
          </p:cNvPr>
          <p:cNvSpPr>
            <a:spLocks noGrp="1"/>
          </p:cNvSpPr>
          <p:nvPr>
            <p:ph type="title"/>
          </p:nvPr>
        </p:nvSpPr>
        <p:spPr/>
        <p:txBody>
          <a:bodyPr/>
          <a:lstStyle/>
          <a:p>
            <a:r>
              <a:rPr lang="ro-RO" dirty="0"/>
              <a:t>Legenda – Ljubljana</a:t>
            </a:r>
            <a:br>
              <a:rPr lang="ro-RO" dirty="0"/>
            </a:br>
            <a:br>
              <a:rPr lang="ro-RO" dirty="0"/>
            </a:br>
            <a:endParaRPr lang="ro-RO" dirty="0"/>
          </a:p>
        </p:txBody>
      </p:sp>
      <p:sp>
        <p:nvSpPr>
          <p:cNvPr id="6" name="Content Placeholder 5">
            <a:extLst>
              <a:ext uri="{FF2B5EF4-FFF2-40B4-BE49-F238E27FC236}">
                <a16:creationId xmlns:a16="http://schemas.microsoft.com/office/drawing/2014/main" id="{86522962-B705-4C71-A879-0258034B7C86}"/>
              </a:ext>
            </a:extLst>
          </p:cNvPr>
          <p:cNvSpPr>
            <a:spLocks noGrp="1"/>
          </p:cNvSpPr>
          <p:nvPr>
            <p:ph idx="1"/>
          </p:nvPr>
        </p:nvSpPr>
        <p:spPr/>
        <p:txBody>
          <a:bodyPr/>
          <a:lstStyle/>
          <a:p>
            <a:r>
              <a:rPr lang="ro-RO" dirty="0"/>
              <a:t>Orașul aflat sub mitul dragonului</a:t>
            </a:r>
          </a:p>
          <a:p>
            <a:r>
              <a:rPr lang="ro-RO" dirty="0"/>
              <a:t>Legenda spune că... Undeva pe la izvoarele râului Ljubljanica trăia un dragon verde care avea cap de rinocer , aripi de vultur , gheare de leu și coadă de șarpe . Pentru ca oamenii să aibă acces la apă trebuia să îl hrănească pe monstrul verde. Nu era niciun pământean care să aibe curajul să lupte împotriva lui. Într-o zi , neînfricatul Ianos l-a ănfruntat pe dragon , iar de atunci râul aparține oamenilor .</a:t>
            </a:r>
          </a:p>
          <a:p>
            <a:r>
              <a:rPr lang="ro-RO" dirty="0"/>
              <a:t>Acest dragon a devenit mai apoi și simbolul orașului apărând și pe stema acestuia.</a:t>
            </a:r>
          </a:p>
        </p:txBody>
      </p:sp>
    </p:spTree>
    <p:extLst>
      <p:ext uri="{BB962C8B-B14F-4D97-AF65-F5344CB8AC3E}">
        <p14:creationId xmlns:p14="http://schemas.microsoft.com/office/powerpoint/2010/main" val="2068166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B26BE-7DE5-4379-BD4C-EDE9DBD05F1E}"/>
              </a:ext>
            </a:extLst>
          </p:cNvPr>
          <p:cNvSpPr>
            <a:spLocks noGrp="1"/>
          </p:cNvSpPr>
          <p:nvPr>
            <p:ph type="title"/>
          </p:nvPr>
        </p:nvSpPr>
        <p:spPr/>
        <p:txBody>
          <a:bodyPr/>
          <a:lstStyle/>
          <a:p>
            <a:r>
              <a:rPr lang="ro-RO" dirty="0"/>
              <a:t>Dragonul verde</a:t>
            </a:r>
          </a:p>
        </p:txBody>
      </p:sp>
      <p:pic>
        <p:nvPicPr>
          <p:cNvPr id="5" name="Content Placeholder 4">
            <a:extLst>
              <a:ext uri="{FF2B5EF4-FFF2-40B4-BE49-F238E27FC236}">
                <a16:creationId xmlns:a16="http://schemas.microsoft.com/office/drawing/2014/main" id="{4266DA67-5067-444C-B9D5-35067C8F062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8489" y="1537636"/>
            <a:ext cx="8997696" cy="4710764"/>
          </a:xfrm>
        </p:spPr>
      </p:pic>
    </p:spTree>
    <p:extLst>
      <p:ext uri="{BB962C8B-B14F-4D97-AF65-F5344CB8AC3E}">
        <p14:creationId xmlns:p14="http://schemas.microsoft.com/office/powerpoint/2010/main" val="20117284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57</TotalTime>
  <Words>889</Words>
  <Application>Microsoft Office PowerPoint</Application>
  <PresentationFormat>Widescreen</PresentationFormat>
  <Paragraphs>50</Paragraphs>
  <Slides>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Century Gothic</vt:lpstr>
      <vt:lpstr>Wingdings 3</vt:lpstr>
      <vt:lpstr>Ion</vt:lpstr>
      <vt:lpstr>Ljubljana </vt:lpstr>
      <vt:lpstr>DEMOGRAFIA</vt:lpstr>
      <vt:lpstr>Evoluția demografică</vt:lpstr>
      <vt:lpstr>Economie</vt:lpstr>
      <vt:lpstr>Educație </vt:lpstr>
      <vt:lpstr>Etimologie</vt:lpstr>
      <vt:lpstr>Legenda – Ljubljana  </vt:lpstr>
      <vt:lpstr>Dragonul verde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7</cp:revision>
  <dcterms:created xsi:type="dcterms:W3CDTF">2018-02-27T08:45:00Z</dcterms:created>
  <dcterms:modified xsi:type="dcterms:W3CDTF">2018-03-20T08:22:31Z</dcterms:modified>
</cp:coreProperties>
</file>